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352" r:id="rId2"/>
    <p:sldId id="353" r:id="rId3"/>
    <p:sldId id="354" r:id="rId4"/>
    <p:sldId id="355" r:id="rId5"/>
    <p:sldId id="356" r:id="rId6"/>
    <p:sldId id="357" r:id="rId7"/>
    <p:sldId id="358" r:id="rId8"/>
    <p:sldId id="359" r:id="rId9"/>
    <p:sldId id="370" r:id="rId10"/>
    <p:sldId id="360" r:id="rId11"/>
    <p:sldId id="361" r:id="rId12"/>
    <p:sldId id="362" r:id="rId13"/>
    <p:sldId id="363" r:id="rId14"/>
    <p:sldId id="364" r:id="rId15"/>
    <p:sldId id="365" r:id="rId16"/>
    <p:sldId id="366" r:id="rId17"/>
    <p:sldId id="367"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3" d="100"/>
          <a:sy n="73" d="100"/>
        </p:scale>
        <p:origin x="-127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7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US" altLang="zh-CN" smtClean="0"/>
              <a:t>Click to edit Master title style</a:t>
            </a:r>
            <a:endParaRPr lang="en-US" dirty="0"/>
          </a:p>
        </p:txBody>
      </p:sp>
      <p:sp>
        <p:nvSpPr>
          <p:cNvPr id="1048642"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3" name="Date Placeholder 3"/>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644" name="Footer Placeholder 4"/>
          <p:cNvSpPr>
            <a:spLocks noGrp="1"/>
          </p:cNvSpPr>
          <p:nvPr>
            <p:ph type="ftr" sz="quarter" idx="11"/>
          </p:nvPr>
        </p:nvSpPr>
        <p:spPr/>
        <p:txBody>
          <a:bodyPr/>
          <a:lstStyle/>
          <a:p>
            <a:endParaRPr lang="zh-CN" altLang="en-US"/>
          </a:p>
        </p:txBody>
      </p:sp>
      <p:sp>
        <p:nvSpPr>
          <p:cNvPr id="104864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36"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637"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8" name="Date Placeholder 3"/>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639" name="Footer Placeholder 4"/>
          <p:cNvSpPr>
            <a:spLocks noGrp="1"/>
          </p:cNvSpPr>
          <p:nvPr>
            <p:ph type="ftr" sz="quarter" idx="11"/>
          </p:nvPr>
        </p:nvSpPr>
        <p:spPr/>
        <p:txBody>
          <a:bodyPr/>
          <a:lstStyle/>
          <a:p>
            <a:endParaRPr lang="zh-CN" altLang="en-US"/>
          </a:p>
        </p:txBody>
      </p:sp>
      <p:sp>
        <p:nvSpPr>
          <p:cNvPr id="1048640"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4" name="Title 1"/>
          <p:cNvSpPr>
            <a:spLocks noGrp="1"/>
          </p:cNvSpPr>
          <p:nvPr>
            <p:ph type="title"/>
          </p:nvPr>
        </p:nvSpPr>
        <p:spPr/>
        <p:txBody>
          <a:bodyPr/>
          <a:lstStyle/>
          <a:p>
            <a:r>
              <a:rPr lang="en-US" altLang="zh-CN" smtClean="0"/>
              <a:t>Click to edit Master title style</a:t>
            </a:r>
            <a:endParaRPr lang="en-US" dirty="0"/>
          </a:p>
        </p:txBody>
      </p:sp>
      <p:sp>
        <p:nvSpPr>
          <p:cNvPr id="104859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6" name="Date Placeholder 3"/>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597" name="Footer Placeholder 4"/>
          <p:cNvSpPr>
            <a:spLocks noGrp="1"/>
          </p:cNvSpPr>
          <p:nvPr>
            <p:ph type="ftr" sz="quarter" idx="11"/>
          </p:nvPr>
        </p:nvSpPr>
        <p:spPr/>
        <p:txBody>
          <a:bodyPr/>
          <a:lstStyle/>
          <a:p>
            <a:endParaRPr lang="zh-CN" altLang="en-US"/>
          </a:p>
        </p:txBody>
      </p:sp>
      <p:sp>
        <p:nvSpPr>
          <p:cNvPr id="1048598"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587"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588"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589" name="Date Placeholder 3"/>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590" name="Footer Placeholder 4"/>
          <p:cNvSpPr>
            <a:spLocks noGrp="1"/>
          </p:cNvSpPr>
          <p:nvPr>
            <p:ph type="ftr" sz="quarter" idx="11"/>
          </p:nvPr>
        </p:nvSpPr>
        <p:spPr/>
        <p:txBody>
          <a:bodyPr/>
          <a:lstStyle/>
          <a:p>
            <a:endParaRPr lang="zh-CN" altLang="en-US"/>
          </a:p>
        </p:txBody>
      </p:sp>
      <p:sp>
        <p:nvSpPr>
          <p:cNvPr id="1048591"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r>
              <a:rPr lang="en-US" altLang="zh-CN" smtClean="0"/>
              <a:t>Click to edit Master title style</a:t>
            </a:r>
            <a:endParaRPr lang="en-US" dirty="0"/>
          </a:p>
        </p:txBody>
      </p:sp>
      <p:sp>
        <p:nvSpPr>
          <p:cNvPr id="1048647"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8"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9" name="Date Placeholder 4"/>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650" name="Footer Placeholder 5"/>
          <p:cNvSpPr>
            <a:spLocks noGrp="1"/>
          </p:cNvSpPr>
          <p:nvPr>
            <p:ph type="ftr" sz="quarter" idx="11"/>
          </p:nvPr>
        </p:nvSpPr>
        <p:spPr/>
        <p:txBody>
          <a:bodyPr/>
          <a:lstStyle/>
          <a:p>
            <a:endParaRPr lang="zh-CN" altLang="en-US"/>
          </a:p>
        </p:txBody>
      </p:sp>
      <p:sp>
        <p:nvSpPr>
          <p:cNvPr id="1048651"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2"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53" name="Text Placeholder 2"/>
          <p:cNvSpPr>
            <a:spLocks noGrp="1"/>
          </p:cNvSpPr>
          <p:nvPr>
            <p:ph type="body" idx="1"/>
          </p:nvPr>
        </p:nvSpPr>
        <p:spPr>
          <a:xfrm>
            <a:off x="629842" y="1681163"/>
            <a:ext cx="3868340" cy="82391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54"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5" name="Text Placeholder 4"/>
          <p:cNvSpPr>
            <a:spLocks noGrp="1"/>
          </p:cNvSpPr>
          <p:nvPr>
            <p:ph type="body" sz="quarter" idx="3"/>
          </p:nvPr>
        </p:nvSpPr>
        <p:spPr>
          <a:xfrm>
            <a:off x="4629150" y="1681163"/>
            <a:ext cx="3887391" cy="82391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56"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Date Placeholder 6"/>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658" name="Footer Placeholder 7"/>
          <p:cNvSpPr>
            <a:spLocks noGrp="1"/>
          </p:cNvSpPr>
          <p:nvPr>
            <p:ph type="ftr" sz="quarter" idx="11"/>
          </p:nvPr>
        </p:nvSpPr>
        <p:spPr/>
        <p:txBody>
          <a:bodyPr/>
          <a:lstStyle/>
          <a:p>
            <a:endParaRPr lang="zh-CN" altLang="en-US"/>
          </a:p>
        </p:txBody>
      </p:sp>
      <p:sp>
        <p:nvSpPr>
          <p:cNvPr id="1048659"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r>
              <a:rPr lang="en-US" altLang="zh-CN" smtClean="0"/>
              <a:t>Click to edit Master title style</a:t>
            </a:r>
            <a:endParaRPr lang="en-US" dirty="0"/>
          </a:p>
        </p:txBody>
      </p:sp>
      <p:sp>
        <p:nvSpPr>
          <p:cNvPr id="1048602" name="Date Placeholder 2"/>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603" name="Footer Placeholder 3"/>
          <p:cNvSpPr>
            <a:spLocks noGrp="1"/>
          </p:cNvSpPr>
          <p:nvPr>
            <p:ph type="ftr" sz="quarter" idx="11"/>
          </p:nvPr>
        </p:nvSpPr>
        <p:spPr/>
        <p:txBody>
          <a:bodyPr/>
          <a:lstStyle/>
          <a:p>
            <a:endParaRPr lang="zh-CN" altLang="en-US"/>
          </a:p>
        </p:txBody>
      </p:sp>
      <p:sp>
        <p:nvSpPr>
          <p:cNvPr id="1048604"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0" name="Date Placeholder 1"/>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661" name="Footer Placeholder 2"/>
          <p:cNvSpPr>
            <a:spLocks noGrp="1"/>
          </p:cNvSpPr>
          <p:nvPr>
            <p:ph type="ftr" sz="quarter" idx="11"/>
          </p:nvPr>
        </p:nvSpPr>
        <p:spPr/>
        <p:txBody>
          <a:bodyPr/>
          <a:lstStyle/>
          <a:p>
            <a:endParaRPr lang="zh-CN" altLang="en-US"/>
          </a:p>
        </p:txBody>
      </p:sp>
      <p:sp>
        <p:nvSpPr>
          <p:cNvPr id="1048662"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3"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64"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5"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66" name="Date Placeholder 4"/>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667" name="Footer Placeholder 5"/>
          <p:cNvSpPr>
            <a:spLocks noGrp="1"/>
          </p:cNvSpPr>
          <p:nvPr>
            <p:ph type="ftr" sz="quarter" idx="11"/>
          </p:nvPr>
        </p:nvSpPr>
        <p:spPr/>
        <p:txBody>
          <a:bodyPr/>
          <a:lstStyle/>
          <a:p>
            <a:endParaRPr lang="zh-CN" altLang="en-US"/>
          </a:p>
        </p:txBody>
      </p:sp>
      <p:sp>
        <p:nvSpPr>
          <p:cNvPr id="1048668"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07"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08"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09"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10" name="Date Placeholder 4"/>
          <p:cNvSpPr>
            <a:spLocks noGrp="1"/>
          </p:cNvSpPr>
          <p:nvPr>
            <p:ph type="dt" sz="half" idx="10"/>
          </p:nvPr>
        </p:nvSpPr>
        <p:spPr/>
        <p:txBody>
          <a:bodyPr/>
          <a:lstStyle/>
          <a:p>
            <a:fld id="{70BC1078-46ED-40F9-8930-935BAD7C2B02}" type="datetimeFigureOut">
              <a:rPr lang="zh-CN" altLang="en-US" smtClean="0"/>
              <a:pPr/>
              <a:t>2021/11/30</a:t>
            </a:fld>
            <a:endParaRPr lang="zh-CN" altLang="en-US"/>
          </a:p>
        </p:txBody>
      </p:sp>
      <p:sp>
        <p:nvSpPr>
          <p:cNvPr id="1048611" name="Footer Placeholder 5"/>
          <p:cNvSpPr>
            <a:spLocks noGrp="1"/>
          </p:cNvSpPr>
          <p:nvPr>
            <p:ph type="ftr" sz="quarter" idx="11"/>
          </p:nvPr>
        </p:nvSpPr>
        <p:spPr/>
        <p:txBody>
          <a:bodyPr/>
          <a:lstStyle/>
          <a:p>
            <a:endParaRPr lang="zh-CN" altLang="en-US"/>
          </a:p>
        </p:txBody>
      </p:sp>
      <p:sp>
        <p:nvSpPr>
          <p:cNvPr id="1048612"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pPr/>
              <a:t>2021/11/30</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E5"/>
        </a:solidFill>
        <a:effectLst/>
      </p:bgPr>
    </p:bg>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noAutofit/>
          </a:bodyPr>
          <a:lstStyle/>
          <a:p>
            <a:r>
              <a:rPr lang="en-US" altLang="zh-CN" sz="5400" b="1" i="0" u="none" dirty="0">
                <a:solidFill>
                  <a:srgbClr val="02A5E3"/>
                </a:solidFill>
                <a:effectLst>
                  <a:outerShdw blurRad="38100" dist="38100" dir="2700000" algn="br" rotWithShape="0">
                    <a:srgbClr val="000000"/>
                  </a:outerShdw>
                </a:effectLst>
              </a:rPr>
              <a:t>Name - </a:t>
            </a:r>
            <a:r>
              <a:rPr lang="en-US" altLang="zh-CN" sz="5400" b="1" dirty="0" err="1">
                <a:solidFill>
                  <a:srgbClr val="02A5E3"/>
                </a:solidFill>
                <a:effectLst>
                  <a:outerShdw blurRad="38100" dist="38100" dir="2700000" algn="br" rotWithShape="0">
                    <a:srgbClr val="000000"/>
                  </a:outerShdw>
                </a:effectLst>
              </a:rPr>
              <a:t>M</a:t>
            </a:r>
            <a:r>
              <a:rPr lang="en-US" altLang="zh-CN" sz="5400" b="1" i="0" u="none" dirty="0" err="1" smtClean="0">
                <a:solidFill>
                  <a:srgbClr val="02A5E3"/>
                </a:solidFill>
                <a:effectLst>
                  <a:outerShdw blurRad="38100" dist="38100" dir="2700000" algn="br" rotWithShape="0">
                    <a:srgbClr val="000000"/>
                  </a:outerShdw>
                </a:effectLst>
              </a:rPr>
              <a:t>adhuri</a:t>
            </a:r>
            <a:r>
              <a:rPr lang="en-US" altLang="zh-CN" sz="5400" b="1" i="0" u="none" dirty="0" smtClean="0">
                <a:solidFill>
                  <a:srgbClr val="02A5E3"/>
                </a:solidFill>
                <a:effectLst>
                  <a:outerShdw blurRad="38100" dist="38100" dir="2700000" algn="br" rotWithShape="0">
                    <a:srgbClr val="000000"/>
                  </a:outerShdw>
                </a:effectLst>
              </a:rPr>
              <a:t> </a:t>
            </a:r>
            <a:r>
              <a:rPr lang="en-US" altLang="zh-CN" sz="5400" b="1" i="0" u="none" dirty="0" err="1">
                <a:solidFill>
                  <a:srgbClr val="02A5E3"/>
                </a:solidFill>
                <a:effectLst>
                  <a:outerShdw blurRad="38100" dist="38100" dir="2700000" algn="br" rotWithShape="0">
                    <a:srgbClr val="000000"/>
                  </a:outerShdw>
                </a:effectLst>
              </a:rPr>
              <a:t>Sahu</a:t>
            </a:r>
            <a:r>
              <a:rPr lang="en-US" altLang="zh-CN" sz="5400" b="1" i="0" u="none" dirty="0">
                <a:solidFill>
                  <a:srgbClr val="02A5E3"/>
                </a:solidFill>
                <a:effectLst>
                  <a:outerShdw blurRad="38100" dist="38100" dir="2700000" algn="br" rotWithShape="0">
                    <a:srgbClr val="000000"/>
                  </a:outerShdw>
                </a:effectLst>
              </a:rPr>
              <a:t/>
            </a:r>
            <a:br>
              <a:rPr lang="en-US" altLang="zh-CN" sz="5400" b="1" i="0" u="none" dirty="0">
                <a:solidFill>
                  <a:srgbClr val="02A5E3"/>
                </a:solidFill>
                <a:effectLst>
                  <a:outerShdw blurRad="38100" dist="38100" dir="2700000" algn="br" rotWithShape="0">
                    <a:srgbClr val="000000"/>
                  </a:outerShdw>
                </a:effectLst>
              </a:rPr>
            </a:br>
            <a:r>
              <a:rPr lang="en-US" altLang="zh-CN" sz="5400" b="1" i="0" u="none" dirty="0">
                <a:solidFill>
                  <a:srgbClr val="02A5E3"/>
                </a:solidFill>
                <a:effectLst>
                  <a:outerShdw blurRad="38100" dist="38100" dir="2700000" algn="br" rotWithShape="0">
                    <a:srgbClr val="000000"/>
                  </a:outerShdw>
                </a:effectLst>
              </a:rPr>
              <a:t>Class- </a:t>
            </a:r>
            <a:r>
              <a:rPr lang="en-US" altLang="zh-CN" sz="5400" b="1" dirty="0" err="1" smtClean="0">
                <a:solidFill>
                  <a:srgbClr val="02A5E3"/>
                </a:solidFill>
                <a:effectLst>
                  <a:outerShdw blurRad="38100" dist="38100" dir="2700000" algn="br" rotWithShape="0">
                    <a:srgbClr val="000000"/>
                  </a:outerShdw>
                </a:effectLst>
              </a:rPr>
              <a:t>B</a:t>
            </a:r>
            <a:r>
              <a:rPr lang="en-US" altLang="zh-CN" sz="5400" b="1" dirty="0" err="1" smtClean="0">
                <a:solidFill>
                  <a:srgbClr val="02A5E3"/>
                </a:solidFill>
                <a:effectLst>
                  <a:outerShdw blurRad="38100" dist="38100" dir="2700000" algn="br" rotWithShape="0">
                    <a:srgbClr val="000000"/>
                  </a:outerShdw>
                </a:effectLst>
              </a:rPr>
              <a:t>S</a:t>
            </a:r>
            <a:r>
              <a:rPr lang="en-US" altLang="zh-CN" sz="5400" b="1" i="0" u="none" dirty="0" err="1" smtClean="0">
                <a:solidFill>
                  <a:srgbClr val="02A5E3"/>
                </a:solidFill>
                <a:effectLst>
                  <a:outerShdw blurRad="38100" dist="38100" dir="2700000" algn="br" rotWithShape="0">
                    <a:srgbClr val="000000"/>
                  </a:outerShdw>
                </a:effectLst>
              </a:rPr>
              <a:t>c</a:t>
            </a:r>
            <a:r>
              <a:rPr lang="en-US" altLang="zh-CN" sz="5400" b="1" i="0" u="none" dirty="0" smtClean="0">
                <a:solidFill>
                  <a:srgbClr val="02A5E3"/>
                </a:solidFill>
                <a:effectLst>
                  <a:outerShdw blurRad="38100" dist="38100" dir="2700000" algn="br" rotWithShape="0">
                    <a:srgbClr val="000000"/>
                  </a:outerShdw>
                </a:effectLst>
              </a:rPr>
              <a:t> </a:t>
            </a:r>
            <a:r>
              <a:rPr lang="en-US" altLang="zh-CN" sz="5400" b="1" i="0" u="none" dirty="0">
                <a:solidFill>
                  <a:srgbClr val="02A5E3"/>
                </a:solidFill>
                <a:effectLst>
                  <a:outerShdw blurRad="38100" dist="38100" dir="2700000" algn="br" rotWithShape="0">
                    <a:srgbClr val="000000"/>
                  </a:outerShdw>
                </a:effectLst>
              </a:rPr>
              <a:t>first year (</a:t>
            </a:r>
            <a:r>
              <a:rPr lang="en-US" altLang="zh-CN" sz="5400" b="1" i="0" u="none" dirty="0" err="1">
                <a:solidFill>
                  <a:srgbClr val="02A5E3"/>
                </a:solidFill>
                <a:effectLst>
                  <a:outerShdw blurRad="38100" dist="38100" dir="2700000" algn="br" rotWithShape="0">
                    <a:srgbClr val="000000"/>
                  </a:outerShdw>
                </a:effectLst>
              </a:rPr>
              <a:t>maths</a:t>
            </a:r>
            <a:r>
              <a:rPr lang="en-US" altLang="zh-CN" sz="5400" b="1" i="0" u="none" dirty="0">
                <a:solidFill>
                  <a:srgbClr val="02A5E3"/>
                </a:solidFill>
                <a:effectLst>
                  <a:outerShdw blurRad="38100" dist="38100" dir="2700000" algn="br" rotWithShape="0">
                    <a:srgbClr val="000000"/>
                  </a:outerShdw>
                </a:effectLst>
              </a:rPr>
              <a:t>)</a:t>
            </a:r>
            <a:br>
              <a:rPr lang="en-US" altLang="zh-CN" sz="5400" b="1" i="0" u="none" dirty="0">
                <a:solidFill>
                  <a:srgbClr val="02A5E3"/>
                </a:solidFill>
                <a:effectLst>
                  <a:outerShdw blurRad="38100" dist="38100" dir="2700000" algn="br" rotWithShape="0">
                    <a:srgbClr val="000000"/>
                  </a:outerShdw>
                </a:effectLst>
              </a:rPr>
            </a:br>
            <a:r>
              <a:rPr lang="en-US" altLang="zh-CN" sz="5400" b="1" i="0" u="none" dirty="0" err="1" smtClean="0">
                <a:solidFill>
                  <a:srgbClr val="02A5E3"/>
                </a:solidFill>
                <a:effectLst>
                  <a:outerShdw blurRad="38100" dist="38100" dir="2700000" algn="br" rotWithShape="0">
                    <a:srgbClr val="000000"/>
                  </a:outerShdw>
                </a:effectLst>
              </a:rPr>
              <a:t>Govt.Navin</a:t>
            </a:r>
            <a:r>
              <a:rPr lang="en-US" altLang="zh-CN" sz="5400" b="1" i="0" u="none" dirty="0" smtClean="0">
                <a:solidFill>
                  <a:srgbClr val="02A5E3"/>
                </a:solidFill>
                <a:effectLst>
                  <a:outerShdw blurRad="38100" dist="38100" dir="2700000" algn="br" rotWithShape="0">
                    <a:srgbClr val="000000"/>
                  </a:outerShdw>
                </a:effectLst>
              </a:rPr>
              <a:t> </a:t>
            </a:r>
            <a:r>
              <a:rPr lang="en-US" altLang="zh-CN" sz="5400" b="1" dirty="0">
                <a:solidFill>
                  <a:srgbClr val="02A5E3"/>
                </a:solidFill>
                <a:effectLst>
                  <a:outerShdw blurRad="38100" dist="38100" dir="2700000" algn="br" rotWithShape="0">
                    <a:srgbClr val="000000"/>
                  </a:outerShdw>
                </a:effectLst>
              </a:rPr>
              <a:t>C</a:t>
            </a:r>
            <a:r>
              <a:rPr lang="en-US" altLang="zh-CN" sz="5400" b="1" i="0" u="none" dirty="0" smtClean="0">
                <a:solidFill>
                  <a:srgbClr val="02A5E3"/>
                </a:solidFill>
                <a:effectLst>
                  <a:outerShdw blurRad="38100" dist="38100" dir="2700000" algn="br" rotWithShape="0">
                    <a:srgbClr val="000000"/>
                  </a:outerShdw>
                </a:effectLst>
              </a:rPr>
              <a:t>ollege </a:t>
            </a:r>
            <a:r>
              <a:rPr lang="en-US" altLang="zh-CN" sz="5400" b="1" dirty="0" smtClean="0">
                <a:solidFill>
                  <a:srgbClr val="02A5E3"/>
                </a:solidFill>
                <a:effectLst>
                  <a:outerShdw blurRad="38100" dist="38100" dir="2700000" algn="br" rotWithShape="0">
                    <a:srgbClr val="000000"/>
                  </a:outerShdw>
                </a:effectLst>
              </a:rPr>
              <a:t>G</a:t>
            </a:r>
            <a:r>
              <a:rPr lang="en-US" altLang="zh-CN" sz="5400" b="1" i="0" u="none" dirty="0" smtClean="0">
                <a:solidFill>
                  <a:srgbClr val="02A5E3"/>
                </a:solidFill>
                <a:effectLst>
                  <a:outerShdw blurRad="38100" dist="38100" dir="2700000" algn="br" rotWithShape="0">
                    <a:srgbClr val="000000"/>
                  </a:outerShdw>
                </a:effectLst>
              </a:rPr>
              <a:t>urur</a:t>
            </a:r>
            <a:br>
              <a:rPr lang="en-US" altLang="zh-CN" sz="5400" b="1" i="0" u="none" dirty="0" smtClean="0">
                <a:solidFill>
                  <a:srgbClr val="02A5E3"/>
                </a:solidFill>
                <a:effectLst>
                  <a:outerShdw blurRad="38100" dist="38100" dir="2700000" algn="br" rotWithShape="0">
                    <a:srgbClr val="000000"/>
                  </a:outerShdw>
                </a:effectLst>
              </a:rPr>
            </a:br>
            <a:r>
              <a:rPr lang="en-US" altLang="zh-CN" sz="5400" b="1" dirty="0" smtClean="0">
                <a:solidFill>
                  <a:srgbClr val="02A5E3"/>
                </a:solidFill>
                <a:effectLst>
                  <a:outerShdw blurRad="38100" dist="38100" dir="2700000" algn="br" rotWithShape="0">
                    <a:srgbClr val="000000"/>
                  </a:outerShdw>
                </a:effectLst>
              </a:rPr>
              <a:t>Date – 29.05.2021</a:t>
            </a:r>
            <a:endParaRPr lang="en-US" altLang="zh-CN" sz="5400" b="1" i="0" u="none" dirty="0">
              <a:solidFill>
                <a:srgbClr val="02A5E3"/>
              </a:solidFill>
              <a:effectLst>
                <a:outerShdw blurRad="38100" dist="38100" dir="2700000" algn="br" rotWithShape="0">
                  <a:srgbClr val="00000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48622" name="Title 1048621"/>
          <p:cNvSpPr>
            <a:spLocks noGrp="1"/>
          </p:cNvSpPr>
          <p:nvPr>
            <p:ph type="ctrTitle"/>
          </p:nvPr>
        </p:nvSpPr>
        <p:spPr/>
        <p:txBody>
          <a:bodyPr>
            <a:normAutofit fontScale="90000"/>
          </a:bodyPr>
          <a:lstStyle/>
          <a:p>
            <a:r>
              <a:rPr lang="en-US" b="1" i="1" u="sng">
                <a:solidFill>
                  <a:srgbClr val="FF0000"/>
                </a:solidFill>
                <a:effectLst>
                  <a:outerShdw blurRad="38100" dist="38100" dir="2700000" algn="br" rotWithShape="0">
                    <a:srgbClr val="000000"/>
                  </a:outerShdw>
                </a:effectLst>
              </a:rPr>
              <a:t>(i) विक्षेपन प्लेटे (Diflecting plates):-</a:t>
            </a:r>
            <a:br>
              <a:rPr lang="en-US" b="1" i="1" u="sng">
                <a:solidFill>
                  <a:srgbClr val="FF0000"/>
                </a:solidFill>
                <a:effectLst>
                  <a:outerShdw blurRad="38100" dist="38100" dir="2700000" algn="br" rotWithShape="0">
                    <a:srgbClr val="000000"/>
                  </a:outerShdw>
                </a:effectLst>
              </a:rPr>
            </a:br>
            <a:endParaRPr lang="en-US" b="1" i="1" u="sng">
              <a:solidFill>
                <a:srgbClr val="FF0000"/>
              </a:solidFill>
              <a:effectLst>
                <a:outerShdw blurRad="38100" dist="38100" dir="2700000" algn="br" rotWithShape="0">
                  <a:srgbClr val="000000"/>
                </a:outerShdw>
              </a:effectLst>
            </a:endParaRPr>
          </a:p>
        </p:txBody>
      </p:sp>
      <p:sp>
        <p:nvSpPr>
          <p:cNvPr id="1048623" name="Subtitle 1048622"/>
          <p:cNvSpPr>
            <a:spLocks noGrp="1"/>
          </p:cNvSpPr>
          <p:nvPr>
            <p:ph type="subTitle" idx="1"/>
          </p:nvPr>
        </p:nvSpPr>
        <p:spPr/>
        <p:txBody>
          <a:bodyPr/>
          <a:lstStyle/>
          <a:p>
            <a:endParaRPr lang="en-US"/>
          </a:p>
        </p:txBody>
      </p:sp>
      <p:pic>
        <p:nvPicPr>
          <p:cNvPr id="2097156" name="Picture 2097155"/>
          <p:cNvPicPr>
            <a:picLocks/>
          </p:cNvPicPr>
          <p:nvPr/>
        </p:nvPicPr>
        <p:blipFill>
          <a:blip r:embed="rId2"/>
          <a:srcRect l="1544" t="6564" r="7508" b="65637"/>
          <a:stretch>
            <a:fillRect/>
          </a:stretch>
        </p:blipFill>
        <p:spPr>
          <a:xfrm>
            <a:off x="657217" y="2566998"/>
            <a:ext cx="8315598" cy="41102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48624" name="Title 1048623"/>
          <p:cNvSpPr>
            <a:spLocks noGrp="1"/>
          </p:cNvSpPr>
          <p:nvPr>
            <p:ph type="title"/>
          </p:nvPr>
        </p:nvSpPr>
        <p:spPr/>
        <p:txBody>
          <a:bodyPr/>
          <a:lstStyle/>
          <a:p>
            <a:r>
              <a:rPr lang="en-US" b="0" i="1" u="sng">
                <a:solidFill>
                  <a:srgbClr val="FF0000"/>
                </a:solidFill>
              </a:rPr>
              <a:t>(iii) प्रतिदिप्तिशील पर्दा :-</a:t>
            </a:r>
          </a:p>
        </p:txBody>
      </p:sp>
      <p:sp>
        <p:nvSpPr>
          <p:cNvPr id="1048625" name="Content Placeholder 1048624"/>
          <p:cNvSpPr>
            <a:spLocks noGrp="1"/>
          </p:cNvSpPr>
          <p:nvPr>
            <p:ph idx="1"/>
          </p:nvPr>
        </p:nvSpPr>
        <p:spPr/>
        <p:txBody>
          <a:bodyPr/>
          <a:lstStyle/>
          <a:p>
            <a:r>
              <a:rPr lang="en-US" sz="3100" b="1">
                <a:solidFill>
                  <a:srgbClr val="6600CC"/>
                </a:solidFill>
              </a:rPr>
              <a:t>नली के दूसरे सिरे पर एक पर्दा स होता है जिस पर प्रतिदीप्ति शील पदार्थ का लेप कर दिया जाता है जब इलेक्ट्रॉन पुंज इस पर्दे पर पड़ता है तो प्रतिदीप्ति बिंदु चमकने लगता है इस चमक का रंग लेप किए गए प्रतिदीप्तिशील पदार्थ पर निर्भर करता है।</a:t>
            </a:r>
          </a:p>
          <a:p>
            <a:r>
              <a:rPr lang="en-US" sz="3100" b="1">
                <a:solidFill>
                  <a:srgbClr val="6600CC"/>
                </a:solidFill>
              </a:rPr>
              <a:t>विक्षेपण प्लेटो द्वारा इलेक्ट्रॉ न पुंज  जिस दिशा में विक्षेपित होता है, ठीक उसी दिशा में प्रतिदीप्ति बिंदु भी पर्दे पर चलता है।</a:t>
            </a:r>
          </a:p>
          <a:p>
            <a:endParaRPr lang="en-US" sz="3100" b="1">
              <a:solidFill>
                <a:srgbClr val="6600C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48626" name="Title 1048625"/>
          <p:cNvSpPr>
            <a:spLocks noGrp="1"/>
          </p:cNvSpPr>
          <p:nvPr>
            <p:ph type="title"/>
          </p:nvPr>
        </p:nvSpPr>
        <p:spPr/>
        <p:txBody>
          <a:bodyPr>
            <a:noAutofit/>
          </a:bodyPr>
          <a:lstStyle/>
          <a:p>
            <a:r>
              <a:rPr lang="en-US" sz="3900" b="1" i="1" u="sng">
                <a:effectLst>
                  <a:outerShdw blurRad="38100" dist="38100" dir="2700000" algn="br" rotWithShape="0">
                    <a:srgbClr val="000000"/>
                  </a:outerShdw>
                </a:effectLst>
              </a:rPr>
              <a:t>(2) प्रसर्प जनित्र (sweep generator):-</a:t>
            </a:r>
            <a:br>
              <a:rPr lang="en-US" sz="3900" b="1" i="1" u="sng">
                <a:effectLst>
                  <a:outerShdw blurRad="38100" dist="38100" dir="2700000" algn="br" rotWithShape="0">
                    <a:srgbClr val="000000"/>
                  </a:outerShdw>
                </a:effectLst>
              </a:rPr>
            </a:br>
            <a:endParaRPr lang="en-US" sz="3900" b="1" i="1" u="sng">
              <a:effectLst>
                <a:outerShdw blurRad="38100" dist="38100" dir="2700000" algn="br" rotWithShape="0">
                  <a:srgbClr val="000000"/>
                </a:outerShdw>
              </a:effectLst>
            </a:endParaRPr>
          </a:p>
        </p:txBody>
      </p:sp>
      <p:sp>
        <p:nvSpPr>
          <p:cNvPr id="1048627" name="Content Placeholder 1048626"/>
          <p:cNvSpPr>
            <a:spLocks noGrp="1"/>
          </p:cNvSpPr>
          <p:nvPr>
            <p:ph idx="1"/>
          </p:nvPr>
        </p:nvSpPr>
        <p:spPr/>
        <p:txBody>
          <a:bodyPr/>
          <a:lstStyle/>
          <a:p>
            <a:r>
              <a:rPr lang="en-US" b="1"/>
              <a:t>यह एक ऐसा जनित्र है  जो क्षैतिज प्लेटो X1  व X2 के मध्य एक विशेष प्रकार का दृष्ट विभव प्रदान करता है जिसे समय आधार वोल्टेज कहते हैं। यह विभव पहले समय के साथ उसके अनुक्रमानुपाती बढ़ता है फिर एकदम गिरकर शून्य हो जाता है पुनः  फिर उसी प्रकार से बढ़ता है तथा फिर एकदम शून्य हो जाता है इसके लगाने से पर्दे पर प्रतिदीप्ति बिंदु एक समान गति से क्षैतिज सरल रेखा में चलता है।</a:t>
            </a:r>
          </a:p>
          <a:p>
            <a:endParaRPr 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048628" name="Title 1048627"/>
          <p:cNvSpPr>
            <a:spLocks noGrp="1"/>
          </p:cNvSpPr>
          <p:nvPr>
            <p:ph type="title"/>
          </p:nvPr>
        </p:nvSpPr>
        <p:spPr/>
        <p:txBody>
          <a:bodyPr>
            <a:noAutofit/>
          </a:bodyPr>
          <a:lstStyle/>
          <a:p>
            <a:r>
              <a:rPr lang="en-US" sz="4200" b="1" i="1" u="none">
                <a:solidFill>
                  <a:srgbClr val="330066"/>
                </a:solidFill>
              </a:rPr>
              <a:t>  (3)अन्य अव्यवी परिपथ (Other components voltage):-</a:t>
            </a:r>
            <a:br>
              <a:rPr lang="en-US" sz="4200" b="1" i="1" u="none">
                <a:solidFill>
                  <a:srgbClr val="330066"/>
                </a:solidFill>
              </a:rPr>
            </a:br>
            <a:endParaRPr lang="en-US" sz="4200" b="1" i="1" u="none">
              <a:solidFill>
                <a:srgbClr val="330066"/>
              </a:solidFill>
            </a:endParaRPr>
          </a:p>
        </p:txBody>
      </p:sp>
      <p:sp>
        <p:nvSpPr>
          <p:cNvPr id="1048629" name="Content Placeholder 1048628"/>
          <p:cNvSpPr>
            <a:spLocks noGrp="1"/>
          </p:cNvSpPr>
          <p:nvPr>
            <p:ph idx="1"/>
          </p:nvPr>
        </p:nvSpPr>
        <p:spPr/>
        <p:txBody>
          <a:bodyPr/>
          <a:lstStyle/>
          <a:p>
            <a:r>
              <a:rPr lang="en-US" sz="3000">
                <a:solidFill>
                  <a:srgbClr val="98CC00"/>
                </a:solidFill>
              </a:rPr>
              <a:t>कैथोड किरण कंपनी दर्शी में कैथोड किरण नली तथा प्रसर्प जनित्र के अतिरिक्त उच्च आवृत्ति प्रवर्धक, पावर सप्लाई आदि विद्युत परिपथ और लगे रहते हैं।</a:t>
            </a:r>
          </a:p>
          <a:p>
            <a:endParaRPr lang="en-US" sz="3000">
              <a:solidFill>
                <a:srgbClr val="98CC00"/>
              </a:solidFill>
            </a:endParaRPr>
          </a:p>
          <a:p>
            <a:endParaRPr lang="en-US" sz="3000">
              <a:solidFill>
                <a:srgbClr val="98CC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B00"/>
        </a:solidFill>
        <a:effectLst/>
      </p:bgPr>
    </p:bg>
    <p:spTree>
      <p:nvGrpSpPr>
        <p:cNvPr id="1" name=""/>
        <p:cNvGrpSpPr/>
        <p:nvPr/>
      </p:nvGrpSpPr>
      <p:grpSpPr>
        <a:xfrm>
          <a:off x="0" y="0"/>
          <a:ext cx="0" cy="0"/>
          <a:chOff x="0" y="0"/>
          <a:chExt cx="0" cy="0"/>
        </a:xfrm>
      </p:grpSpPr>
      <p:sp>
        <p:nvSpPr>
          <p:cNvPr id="1048630" name="Title 1048629"/>
          <p:cNvSpPr>
            <a:spLocks noGrp="1"/>
          </p:cNvSpPr>
          <p:nvPr>
            <p:ph type="title"/>
          </p:nvPr>
        </p:nvSpPr>
        <p:spPr/>
        <p:txBody>
          <a:bodyPr>
            <a:normAutofit fontScale="90000"/>
          </a:bodyPr>
          <a:lstStyle/>
          <a:p>
            <a:r>
              <a:rPr lang="en-US"/>
              <a:t>कार्यविधि :-</a:t>
            </a:r>
            <a:br>
              <a:rPr lang="en-US"/>
            </a:br>
            <a:endParaRPr lang="en-US"/>
          </a:p>
        </p:txBody>
      </p:sp>
      <p:sp>
        <p:nvSpPr>
          <p:cNvPr id="1048631" name="Content Placeholder 1048630"/>
          <p:cNvSpPr>
            <a:spLocks noGrp="1"/>
          </p:cNvSpPr>
          <p:nvPr>
            <p:ph idx="1"/>
          </p:nvPr>
        </p:nvSpPr>
        <p:spPr>
          <a:xfrm>
            <a:off x="59658" y="-1405372"/>
            <a:ext cx="7886700" cy="4987696"/>
          </a:xfrm>
        </p:spPr>
        <p:txBody>
          <a:bodyPr/>
          <a:lstStyle/>
          <a:p>
            <a:r>
              <a:rPr lang="en-US" b="1" i="1" u="sng"/>
              <a:t>    </a:t>
            </a:r>
          </a:p>
        </p:txBody>
      </p:sp>
      <p:pic>
        <p:nvPicPr>
          <p:cNvPr id="2097157" name="Picture 2097156"/>
          <p:cNvPicPr>
            <a:picLocks/>
          </p:cNvPicPr>
          <p:nvPr/>
        </p:nvPicPr>
        <p:blipFill>
          <a:blip r:embed="rId2"/>
          <a:srcRect l="7036" t="67889" r="20549" b="9817"/>
          <a:stretch>
            <a:fillRect/>
          </a:stretch>
        </p:blipFill>
        <p:spPr>
          <a:xfrm>
            <a:off x="993672" y="1027906"/>
            <a:ext cx="6679468" cy="3632677"/>
          </a:xfrm>
          <a:prstGeom prst="rect">
            <a:avLst/>
          </a:prstGeom>
        </p:spPr>
      </p:pic>
      <p:pic>
        <p:nvPicPr>
          <p:cNvPr id="2097158" name="Picture 2097157"/>
          <p:cNvPicPr>
            <a:picLocks/>
          </p:cNvPicPr>
          <p:nvPr/>
        </p:nvPicPr>
        <p:blipFill>
          <a:blip r:embed="rId3"/>
          <a:srcRect l="8065" t="11319" r="5792" b="63031"/>
          <a:stretch>
            <a:fillRect/>
          </a:stretch>
        </p:blipFill>
        <p:spPr>
          <a:xfrm>
            <a:off x="998300" y="4552698"/>
            <a:ext cx="6610112" cy="21652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sp>
        <p:nvSpPr>
          <p:cNvPr id="1048632" name="Title 1048631"/>
          <p:cNvSpPr>
            <a:spLocks noGrp="1"/>
          </p:cNvSpPr>
          <p:nvPr>
            <p:ph type="title"/>
          </p:nvPr>
        </p:nvSpPr>
        <p:spPr>
          <a:xfrm>
            <a:off x="628649" y="673520"/>
            <a:ext cx="7886700" cy="1325563"/>
          </a:xfrm>
        </p:spPr>
        <p:txBody>
          <a:bodyPr>
            <a:noAutofit/>
          </a:bodyPr>
          <a:lstStyle/>
          <a:p>
            <a:r>
              <a:rPr lang="en-US" sz="5600">
                <a:solidFill>
                  <a:srgbClr val="FF0000"/>
                </a:solidFill>
              </a:rPr>
              <a:t>Application of CRO </a:t>
            </a:r>
            <a:br>
              <a:rPr lang="en-US" sz="5600">
                <a:solidFill>
                  <a:srgbClr val="FF0000"/>
                </a:solidFill>
              </a:rPr>
            </a:br>
            <a:endParaRPr lang="en-US" sz="5600">
              <a:solidFill>
                <a:srgbClr val="FF0000"/>
              </a:solidFill>
            </a:endParaRPr>
          </a:p>
        </p:txBody>
      </p:sp>
      <p:sp>
        <p:nvSpPr>
          <p:cNvPr id="1048633" name="Content Placeholder 1048632"/>
          <p:cNvSpPr>
            <a:spLocks noGrp="1"/>
          </p:cNvSpPr>
          <p:nvPr>
            <p:ph idx="1"/>
          </p:nvPr>
        </p:nvSpPr>
        <p:spPr/>
        <p:txBody>
          <a:bodyPr/>
          <a:lstStyle/>
          <a:p>
            <a:r>
              <a:rPr lang="en-US">
                <a:solidFill>
                  <a:srgbClr val="FF6600"/>
                </a:solidFill>
              </a:rPr>
              <a:t>इसकी सहायता से चिकित्सा विज्ञान में हृदय की धड़कन का अध्ययन किया जा सकता है इसे इलेक्ट्रो - कॉर्डियोग्राफी कहते हैं।</a:t>
            </a:r>
          </a:p>
          <a:p>
            <a:r>
              <a:rPr lang="en-US">
                <a:solidFill>
                  <a:srgbClr val="FF6600"/>
                </a:solidFill>
              </a:rPr>
              <a:t>रडार तथा टेलीविजन में इसे पिक्चर ट्यूब के रूप में उपयोग किया जाता है।</a:t>
            </a:r>
          </a:p>
          <a:p>
            <a:r>
              <a:rPr lang="en-US">
                <a:solidFill>
                  <a:srgbClr val="FF6600"/>
                </a:solidFill>
              </a:rPr>
              <a:t>इसका उपयोग रेडियो अभिग्राही, प्रेसित्र तथा अन्य यंत्रों के दोषों का पता लगाने तथा इन्हें ठीक करने में किया जाता है।</a:t>
            </a:r>
          </a:p>
          <a:p>
            <a:r>
              <a:rPr lang="en-US">
                <a:solidFill>
                  <a:srgbClr val="FF6600"/>
                </a:solidFill>
              </a:rPr>
              <a:t>इसकी सहायता से प्रेरकत्व आवृत्ति परावैद्युत हानि शक्ति गुणांक आदि भौतिक राशियों की माप की जा सकती 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48634" name="Title 1048633"/>
          <p:cNvSpPr>
            <a:spLocks noGrp="1"/>
          </p:cNvSpPr>
          <p:nvPr>
            <p:ph type="title"/>
          </p:nvPr>
        </p:nvSpPr>
        <p:spPr/>
        <p:txBody>
          <a:bodyPr>
            <a:noAutofit/>
          </a:bodyPr>
          <a:lstStyle/>
          <a:p>
            <a:r>
              <a:rPr lang="en-US" sz="5500" b="1" i="1" u="none">
                <a:solidFill>
                  <a:srgbClr val="002060"/>
                </a:solidFill>
                <a:effectLst>
                  <a:outerShdw blurRad="38100" dist="38100" dir="2700000" algn="br" rotWithShape="0">
                    <a:srgbClr val="000000"/>
                  </a:outerShdw>
                </a:effectLst>
              </a:rPr>
              <a:t> CRO की सुग्राहिता :-</a:t>
            </a:r>
            <a:br>
              <a:rPr lang="en-US" sz="5500" b="1" i="1" u="none">
                <a:solidFill>
                  <a:srgbClr val="002060"/>
                </a:solidFill>
                <a:effectLst>
                  <a:outerShdw blurRad="38100" dist="38100" dir="2700000" algn="br" rotWithShape="0">
                    <a:srgbClr val="000000"/>
                  </a:outerShdw>
                </a:effectLst>
              </a:rPr>
            </a:br>
            <a:endParaRPr lang="en-US" sz="5500" b="1" i="1" u="none">
              <a:solidFill>
                <a:srgbClr val="002060"/>
              </a:solidFill>
              <a:effectLst>
                <a:outerShdw blurRad="38100" dist="38100" dir="2700000" algn="br" rotWithShape="0">
                  <a:srgbClr val="000000"/>
                </a:outerShdw>
              </a:effectLst>
            </a:endParaRPr>
          </a:p>
        </p:txBody>
      </p:sp>
      <p:sp>
        <p:nvSpPr>
          <p:cNvPr id="1048635" name="Content Placeholder 1048634"/>
          <p:cNvSpPr>
            <a:spLocks noGrp="1"/>
          </p:cNvSpPr>
          <p:nvPr>
            <p:ph idx="1"/>
          </p:nvPr>
        </p:nvSpPr>
        <p:spPr/>
        <p:txBody>
          <a:bodyPr/>
          <a:lstStyle/>
          <a:p>
            <a:r>
              <a:rPr lang="en-US">
                <a:solidFill>
                  <a:srgbClr val="330066"/>
                </a:solidFill>
              </a:rPr>
              <a:t>कैथोड किरण कंपनदर्शी की सुग्राहीता की माप  उसकी विक्षेपक प्लेटो पर 1 वोल्ट डीसी विभव आरोपित करने पर पर्दे पर प्राप्त इलेक्ट्रॉन पुंज  के विच्छेद से की जा सकती है। इसका मान x-xतथा y-y प्लेटो के लिए अलग-अलग होता 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5E5"/>
        </a:solidFill>
        <a:effectLst/>
      </p:bgPr>
    </p:bg>
    <p:spTree>
      <p:nvGrpSpPr>
        <p:cNvPr id="1" name=""/>
        <p:cNvGrpSpPr/>
        <p:nvPr/>
      </p:nvGrpSpPr>
      <p:grpSpPr>
        <a:xfrm>
          <a:off x="0" y="0"/>
          <a:ext cx="0" cy="0"/>
          <a:chOff x="0" y="0"/>
          <a:chExt cx="0" cy="0"/>
        </a:xfrm>
      </p:grpSpPr>
      <p:sp>
        <p:nvSpPr>
          <p:cNvPr id="1048606" name="Title 1048605"/>
          <p:cNvSpPr>
            <a:spLocks noGrp="1"/>
          </p:cNvSpPr>
          <p:nvPr>
            <p:ph type="title"/>
          </p:nvPr>
        </p:nvSpPr>
        <p:spPr>
          <a:xfrm>
            <a:off x="628650" y="2766219"/>
            <a:ext cx="7886700" cy="1325563"/>
          </a:xfrm>
        </p:spPr>
        <p:txBody>
          <a:bodyPr/>
          <a:lstStyle/>
          <a:p>
            <a:pPr algn="ctr"/>
            <a:r>
              <a:rPr lang="en-US" b="1" i="1" u="sng">
                <a:solidFill>
                  <a:srgbClr val="FF0000"/>
                </a:solidFill>
                <a:effectLst>
                  <a:outerShdw blurRad="38100" dist="38100" dir="2700000" algn="br" rotWithShape="0">
                    <a:srgbClr val="000000"/>
                  </a:outerShdw>
                </a:effectLst>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B00"/>
        </a:solidFill>
        <a:effectLst/>
      </p:bgPr>
    </p:bg>
    <p:spTree>
      <p:nvGrpSpPr>
        <p:cNvPr id="1" name=""/>
        <p:cNvGrpSpPr/>
        <p:nvPr/>
      </p:nvGrpSpPr>
      <p:grpSpPr>
        <a:xfrm>
          <a:off x="0" y="0"/>
          <a:ext cx="0" cy="0"/>
          <a:chOff x="0" y="0"/>
          <a:chExt cx="0" cy="0"/>
        </a:xfrm>
      </p:grpSpPr>
      <p:sp>
        <p:nvSpPr>
          <p:cNvPr id="1048592" name="Title 1048591"/>
          <p:cNvSpPr>
            <a:spLocks noGrp="1"/>
          </p:cNvSpPr>
          <p:nvPr>
            <p:ph type="title"/>
          </p:nvPr>
        </p:nvSpPr>
        <p:spPr/>
        <p:txBody>
          <a:bodyPr>
            <a:noAutofit/>
          </a:bodyPr>
          <a:lstStyle/>
          <a:p>
            <a:pPr algn="ctr"/>
            <a:r>
              <a:rPr lang="en-US" sz="6300" b="1" i="1">
                <a:solidFill>
                  <a:srgbClr val="00B050"/>
                </a:solidFill>
                <a:effectLst>
                  <a:outerShdw blurRad="38100" dist="38100" dir="2700000" algn="br" rotWithShape="0">
                    <a:srgbClr val="000000"/>
                  </a:outerShdw>
                </a:effectLst>
              </a:rPr>
              <a:t>Physics presentation</a:t>
            </a:r>
            <a:br>
              <a:rPr lang="en-US" sz="6300" b="1" i="1">
                <a:solidFill>
                  <a:srgbClr val="00B050"/>
                </a:solidFill>
                <a:effectLst>
                  <a:outerShdw blurRad="38100" dist="38100" dir="2700000" algn="br" rotWithShape="0">
                    <a:srgbClr val="000000"/>
                  </a:outerShdw>
                </a:effectLst>
              </a:rPr>
            </a:br>
            <a:endParaRPr lang="en-US" sz="6300" b="1" i="1">
              <a:solidFill>
                <a:srgbClr val="00B050"/>
              </a:solidFill>
              <a:effectLst>
                <a:outerShdw blurRad="38100" dist="38100" dir="2700000" algn="br" rotWithShape="0">
                  <a:srgbClr val="000000"/>
                </a:outerShdw>
              </a:effectLst>
            </a:endParaRPr>
          </a:p>
        </p:txBody>
      </p:sp>
      <p:sp>
        <p:nvSpPr>
          <p:cNvPr id="1048593" name="Text Placeholder 1048592"/>
          <p:cNvSpPr>
            <a:spLocks noGrp="1"/>
          </p:cNvSpPr>
          <p:nvPr>
            <p:ph type="body" idx="1"/>
          </p:nvPr>
        </p:nvSpPr>
        <p:spPr/>
        <p:txBody>
          <a:bodyPr>
            <a:noAutofit/>
          </a:bodyPr>
          <a:lstStyle/>
          <a:p>
            <a:pPr algn="ctr"/>
            <a:r>
              <a:rPr lang="en-US" sz="4800" b="1" u="sng">
                <a:solidFill>
                  <a:srgbClr val="0070C0"/>
                </a:solidFill>
                <a:effectLst>
                  <a:outerShdw blurRad="38100" dist="38100" dir="2700000" algn="br" rotWithShape="0">
                    <a:srgbClr val="000000"/>
                  </a:outerShdw>
                </a:effectLst>
              </a:rPr>
              <a:t>कैथोड किरण कम्पनदर्शी (Cathode Ray Oscilloscope)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48599" name="Title 1048598"/>
          <p:cNvSpPr>
            <a:spLocks noGrp="1"/>
          </p:cNvSpPr>
          <p:nvPr>
            <p:ph type="title"/>
          </p:nvPr>
        </p:nvSpPr>
        <p:spPr>
          <a:xfrm>
            <a:off x="628650" y="365126"/>
            <a:ext cx="7886700" cy="2210189"/>
          </a:xfrm>
        </p:spPr>
        <p:txBody>
          <a:bodyPr>
            <a:noAutofit/>
          </a:bodyPr>
          <a:lstStyle/>
          <a:p>
            <a:pPr algn="ctr"/>
            <a:r>
              <a:rPr lang="en-US" sz="4800">
                <a:solidFill>
                  <a:srgbClr val="FF0000"/>
                </a:solidFill>
                <a:effectLst>
                  <a:outerShdw blurRad="38100" dist="38100" dir="2700000" algn="br" rotWithShape="0">
                    <a:srgbClr val="000000"/>
                  </a:outerShdw>
                </a:effectLst>
              </a:rPr>
              <a:t>कैथोड किरण कंपनदर्शी (Cathode Ray Oscilloscope)</a:t>
            </a:r>
          </a:p>
        </p:txBody>
      </p:sp>
      <p:sp>
        <p:nvSpPr>
          <p:cNvPr id="1048600" name="Content Placeholder 1048599"/>
          <p:cNvSpPr>
            <a:spLocks noGrp="1"/>
          </p:cNvSpPr>
          <p:nvPr>
            <p:ph idx="1"/>
          </p:nvPr>
        </p:nvSpPr>
        <p:spPr>
          <a:xfrm>
            <a:off x="628649" y="2769142"/>
            <a:ext cx="7886700" cy="4351338"/>
          </a:xfrm>
        </p:spPr>
        <p:txBody>
          <a:bodyPr/>
          <a:lstStyle/>
          <a:p>
            <a:r>
              <a:rPr lang="en-US" sz="4000" b="1">
                <a:solidFill>
                  <a:srgbClr val="FFFFFF"/>
                </a:solidFill>
                <a:effectLst/>
              </a:rPr>
              <a:t>कैथोड किरण कंपनदर्शी एक ऐसा यंत्र है जिसमें कैथोड किरणों का प्रत्यावर्ती विद्युत क्षेत्र में होने वाले विच्छेप की सहायता से विद्युत दोलनो को स्पष्ट रूप से पर्दे पर देखा जा सकता है।</a:t>
            </a:r>
          </a:p>
          <a:p>
            <a:endParaRPr lang="en-US" sz="4000" b="1">
              <a:solidFill>
                <a:srgbClr val="FFFFFF"/>
              </a:solidFill>
              <a:effectLst/>
            </a:endParaRPr>
          </a:p>
          <a:p>
            <a:endParaRPr lang="en-US" sz="4000" b="1">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48605" name="Title 1048604"/>
          <p:cNvSpPr>
            <a:spLocks noGrp="1"/>
          </p:cNvSpPr>
          <p:nvPr>
            <p:ph type="title"/>
          </p:nvPr>
        </p:nvSpPr>
        <p:spPr/>
        <p:txBody>
          <a:bodyPr>
            <a:normAutofit fontScale="90000"/>
          </a:bodyPr>
          <a:lstStyle/>
          <a:p>
            <a:r>
              <a:rPr lang="en-US" b="1" i="1" u="sng"/>
              <a:t>कैथोड किरण कंपनदर्शी का ब्लॉक आरेख:-</a:t>
            </a:r>
            <a:br>
              <a:rPr lang="en-US" b="1" i="1" u="sng"/>
            </a:br>
            <a:endParaRPr lang="en-US" b="1" i="1" u="sng"/>
          </a:p>
        </p:txBody>
      </p:sp>
      <p:pic>
        <p:nvPicPr>
          <p:cNvPr id="2097152" name="Picture 2097151"/>
          <p:cNvPicPr>
            <a:picLocks/>
          </p:cNvPicPr>
          <p:nvPr/>
        </p:nvPicPr>
        <p:blipFill>
          <a:blip r:embed="rId2"/>
          <a:stretch>
            <a:fillRect/>
          </a:stretch>
        </p:blipFill>
        <p:spPr>
          <a:xfrm>
            <a:off x="351097" y="1027906"/>
            <a:ext cx="8164252" cy="59300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097153" name="Picture Placeholder 2097152"/>
          <p:cNvPicPr>
            <a:picLocks noGrp="1"/>
          </p:cNvPicPr>
          <p:nvPr>
            <p:ph type="pic" idx="1"/>
          </p:nvPr>
        </p:nvPicPr>
        <p:blipFill>
          <a:blip r:embed="rId2"/>
          <a:srcRect t="4247" r="23" b="73070"/>
          <a:stretch>
            <a:fillRect/>
          </a:stretch>
        </p:blipFill>
        <p:spPr>
          <a:xfrm>
            <a:off x="3664912" y="2125499"/>
            <a:ext cx="5393216" cy="4668013"/>
          </a:xfrm>
          <a:prstGeom prst="rect">
            <a:avLst/>
          </a:prstGeom>
        </p:spPr>
      </p:pic>
      <p:sp>
        <p:nvSpPr>
          <p:cNvPr id="1048613" name="Text Placeholder 1048612"/>
          <p:cNvSpPr>
            <a:spLocks noGrp="1"/>
          </p:cNvSpPr>
          <p:nvPr>
            <p:ph type="body" sz="half" idx="2"/>
          </p:nvPr>
        </p:nvSpPr>
        <p:spPr>
          <a:xfrm>
            <a:off x="615856" y="2539825"/>
            <a:ext cx="2949178" cy="1778350"/>
          </a:xfrm>
        </p:spPr>
        <p:txBody>
          <a:bodyPr>
            <a:noAutofit/>
          </a:bodyPr>
          <a:lstStyle/>
          <a:p>
            <a:r>
              <a:rPr lang="en-US" sz="2700" b="1"/>
              <a:t>संरचना:- कैथोड किरण कम्पनदर्शी में मुख्य तीन भाग होते हैं:</a:t>
            </a:r>
          </a:p>
          <a:p>
            <a:r>
              <a:rPr lang="en-US" sz="2700" b="1"/>
              <a:t> </a:t>
            </a:r>
          </a:p>
        </p:txBody>
      </p:sp>
      <p:sp>
        <p:nvSpPr>
          <p:cNvPr id="1048614" name="TextBox 1048613"/>
          <p:cNvSpPr txBox="1"/>
          <p:nvPr/>
        </p:nvSpPr>
        <p:spPr>
          <a:xfrm>
            <a:off x="2577226" y="512526"/>
            <a:ext cx="4000000" cy="739140"/>
          </a:xfrm>
          <a:prstGeom prst="rect">
            <a:avLst/>
          </a:prstGeom>
        </p:spPr>
        <p:txBody>
          <a:bodyPr wrap="square" rtlCol="0">
            <a:spAutoFit/>
          </a:bodyPr>
          <a:lstStyle/>
          <a:p>
            <a:pPr algn="ctr"/>
            <a:r>
              <a:rPr lang="en-US" sz="3700" b="1" i="1" u="sng">
                <a:solidFill>
                  <a:srgbClr val="FF0000"/>
                </a:solidFill>
                <a:effectLst>
                  <a:outerShdw blurRad="38100" dist="38100" dir="2700000" algn="br" rotWithShape="0">
                    <a:srgbClr val="000000"/>
                  </a:outerShdw>
                </a:effectLst>
              </a:rPr>
              <a:t>Structure of CRO</a:t>
            </a:r>
          </a:p>
        </p:txBody>
      </p:sp>
      <p:sp>
        <p:nvSpPr>
          <p:cNvPr id="1048615" name="TextBox 1048614"/>
          <p:cNvSpPr txBox="1"/>
          <p:nvPr/>
        </p:nvSpPr>
        <p:spPr>
          <a:xfrm>
            <a:off x="538192" y="4615442"/>
            <a:ext cx="3104509" cy="1539241"/>
          </a:xfrm>
          <a:prstGeom prst="rect">
            <a:avLst/>
          </a:prstGeom>
        </p:spPr>
        <p:txBody>
          <a:bodyPr wrap="square" rtlCol="0">
            <a:spAutoFit/>
          </a:bodyPr>
          <a:lstStyle/>
          <a:p>
            <a:r>
              <a:rPr lang="en-US" sz="2800" b="1">
                <a:solidFill>
                  <a:srgbClr val="000000"/>
                </a:solidFill>
              </a:rPr>
              <a:t>1. कैथोड किरण नली</a:t>
            </a:r>
          </a:p>
          <a:p>
            <a:r>
              <a:rPr lang="en-US" sz="2800" b="1">
                <a:solidFill>
                  <a:srgbClr val="000000"/>
                </a:solidFill>
              </a:rPr>
              <a:t>2. प्रसर्प जनित्र</a:t>
            </a:r>
          </a:p>
          <a:p>
            <a:r>
              <a:rPr lang="en-US" sz="2800" b="1">
                <a:solidFill>
                  <a:srgbClr val="000000"/>
                </a:solidFill>
              </a:rPr>
              <a:t>3. अन्य अव्यवी परिपथ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E5"/>
        </a:solidFill>
        <a:effectLst/>
      </p:bgPr>
    </p:bg>
    <p:spTree>
      <p:nvGrpSpPr>
        <p:cNvPr id="1" name=""/>
        <p:cNvGrpSpPr/>
        <p:nvPr/>
      </p:nvGrpSpPr>
      <p:grpSpPr>
        <a:xfrm>
          <a:off x="0" y="0"/>
          <a:ext cx="0" cy="0"/>
          <a:chOff x="0" y="0"/>
          <a:chExt cx="0" cy="0"/>
        </a:xfrm>
      </p:grpSpPr>
      <p:sp>
        <p:nvSpPr>
          <p:cNvPr id="1048616" name="Title 1048615"/>
          <p:cNvSpPr>
            <a:spLocks noGrp="1"/>
          </p:cNvSpPr>
          <p:nvPr>
            <p:ph type="title"/>
          </p:nvPr>
        </p:nvSpPr>
        <p:spPr>
          <a:xfrm>
            <a:off x="841661" y="814938"/>
            <a:ext cx="7886700" cy="2852737"/>
          </a:xfrm>
        </p:spPr>
        <p:txBody>
          <a:bodyPr>
            <a:noAutofit/>
          </a:bodyPr>
          <a:lstStyle/>
          <a:p>
            <a:r>
              <a:rPr lang="en-US" sz="4000" b="1">
                <a:solidFill>
                  <a:srgbClr val="330066"/>
                </a:solidFill>
              </a:rPr>
              <a:t>(1) कैथोड किरण नली:</a:t>
            </a:r>
            <a:r>
              <a:rPr lang="en-US" sz="4000" b="0">
                <a:solidFill>
                  <a:srgbClr val="330066"/>
                </a:solidFill>
              </a:rPr>
              <a:t>- यह शंकवाकर नली होती है जिसमें 10^-5 या 10^-6 मिली के क्रम का निर्वात रहता है ।</a:t>
            </a:r>
            <a:br>
              <a:rPr lang="en-US" sz="4000" b="0">
                <a:solidFill>
                  <a:srgbClr val="330066"/>
                </a:solidFill>
              </a:rPr>
            </a:br>
            <a:r>
              <a:rPr lang="en-US" sz="4000" b="0">
                <a:solidFill>
                  <a:srgbClr val="330066"/>
                </a:solidFill>
              </a:rPr>
              <a:t>   </a:t>
            </a:r>
            <a:br>
              <a:rPr lang="en-US" sz="4000" b="0">
                <a:solidFill>
                  <a:srgbClr val="330066"/>
                </a:solidFill>
              </a:rPr>
            </a:br>
            <a:endParaRPr lang="en-US" sz="4000" b="0">
              <a:solidFill>
                <a:srgbClr val="330066"/>
              </a:solidFill>
            </a:endParaRPr>
          </a:p>
        </p:txBody>
      </p:sp>
      <p:sp>
        <p:nvSpPr>
          <p:cNvPr id="1048617" name="Text Placeholder 1048616"/>
          <p:cNvSpPr>
            <a:spLocks noGrp="1"/>
          </p:cNvSpPr>
          <p:nvPr>
            <p:ph type="body" idx="1"/>
          </p:nvPr>
        </p:nvSpPr>
        <p:spPr>
          <a:xfrm>
            <a:off x="1023409" y="3428999"/>
            <a:ext cx="7097183" cy="2421836"/>
          </a:xfrm>
        </p:spPr>
        <p:txBody>
          <a:bodyPr>
            <a:noAutofit/>
          </a:bodyPr>
          <a:lstStyle/>
          <a:p>
            <a:r>
              <a:rPr lang="en-US" sz="3700" b="0">
                <a:solidFill>
                  <a:srgbClr val="330066"/>
                </a:solidFill>
              </a:rPr>
              <a:t>इसके मुख्यत: तीन भाग होते है:-</a:t>
            </a:r>
            <a:br>
              <a:rPr lang="en-US" sz="3700" b="0">
                <a:solidFill>
                  <a:srgbClr val="330066"/>
                </a:solidFill>
              </a:rPr>
            </a:br>
            <a:r>
              <a:rPr lang="en-US" sz="3700" b="0">
                <a:solidFill>
                  <a:srgbClr val="330066"/>
                </a:solidFill>
              </a:rPr>
              <a:t>(i) Electron gun</a:t>
            </a:r>
          </a:p>
          <a:p>
            <a:r>
              <a:rPr lang="en-US" sz="3700" b="0">
                <a:solidFill>
                  <a:srgbClr val="330066"/>
                </a:solidFill>
              </a:rPr>
              <a:t>(ii) Diflecting plates</a:t>
            </a:r>
          </a:p>
          <a:p>
            <a:r>
              <a:rPr lang="en-US" sz="3700" b="0">
                <a:solidFill>
                  <a:srgbClr val="330066"/>
                </a:solidFill>
              </a:rPr>
              <a:t> (iii) pluorescent screen</a:t>
            </a:r>
          </a:p>
          <a:p>
            <a:r>
              <a:rPr lang="en-US" sz="3700" b="0">
                <a:solidFill>
                  <a:srgbClr val="330066"/>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48618" name="Title 1048617"/>
          <p:cNvSpPr>
            <a:spLocks noGrp="1"/>
          </p:cNvSpPr>
          <p:nvPr>
            <p:ph type="title"/>
          </p:nvPr>
        </p:nvSpPr>
        <p:spPr/>
        <p:txBody>
          <a:bodyPr/>
          <a:lstStyle/>
          <a:p>
            <a:pPr algn="ctr"/>
            <a:r>
              <a:rPr lang="en-US" sz="5300" b="1" i="1" u="sng">
                <a:solidFill>
                  <a:srgbClr val="008000"/>
                </a:solidFill>
              </a:rPr>
              <a:t>कैथोड किरण नली</a:t>
            </a:r>
          </a:p>
        </p:txBody>
      </p:sp>
      <p:sp>
        <p:nvSpPr>
          <p:cNvPr id="1048619" name="Content Placeholder 1048618"/>
          <p:cNvSpPr>
            <a:spLocks noGrp="1"/>
          </p:cNvSpPr>
          <p:nvPr>
            <p:ph idx="1"/>
          </p:nvPr>
        </p:nvSpPr>
        <p:spPr/>
        <p:txBody>
          <a:bodyPr/>
          <a:lstStyle/>
          <a:p>
            <a:endParaRPr lang="en-US"/>
          </a:p>
        </p:txBody>
      </p:sp>
      <p:pic>
        <p:nvPicPr>
          <p:cNvPr id="2097154" name="Picture 2097153"/>
          <p:cNvPicPr>
            <a:picLocks/>
          </p:cNvPicPr>
          <p:nvPr/>
        </p:nvPicPr>
        <p:blipFill>
          <a:blip r:embed="rId2"/>
          <a:stretch>
            <a:fillRect/>
          </a:stretch>
        </p:blipFill>
        <p:spPr>
          <a:xfrm>
            <a:off x="0" y="1605751"/>
            <a:ext cx="9144000" cy="48012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48620" name="Title 1048619"/>
          <p:cNvSpPr>
            <a:spLocks noGrp="1"/>
          </p:cNvSpPr>
          <p:nvPr>
            <p:ph type="title"/>
          </p:nvPr>
        </p:nvSpPr>
        <p:spPr>
          <a:xfrm>
            <a:off x="628650" y="926599"/>
            <a:ext cx="7886700" cy="1325563"/>
          </a:xfrm>
        </p:spPr>
        <p:txBody>
          <a:bodyPr>
            <a:normAutofit fontScale="90000"/>
          </a:bodyPr>
          <a:lstStyle/>
          <a:p>
            <a:r>
              <a:rPr lang="en-US" b="1" i="1" u="sng">
                <a:solidFill>
                  <a:srgbClr val="800000"/>
                </a:solidFill>
                <a:effectLst>
                  <a:outerShdw blurRad="38100" dist="38100" dir="2700000" algn="br" rotWithShape="0">
                    <a:srgbClr val="000000"/>
                  </a:outerShdw>
                </a:effectLst>
              </a:rPr>
              <a:t>(i)Electron gun:- </a:t>
            </a:r>
            <a:r>
              <a:rPr lang="en-US">
                <a:solidFill>
                  <a:srgbClr val="800000"/>
                </a:solidFill>
              </a:rPr>
              <a:t> इलेक्ट्रोन गन कैथोड किरण नली का वह भाग है जिससे एक पतला और तीव्र गामी इलेक्ट्रॉन पुंज प्राप्त किया जाता है। </a:t>
            </a:r>
            <a:br>
              <a:rPr lang="en-US">
                <a:solidFill>
                  <a:srgbClr val="800000"/>
                </a:solidFill>
              </a:rPr>
            </a:br>
            <a:r>
              <a:rPr lang="en-US">
                <a:solidFill>
                  <a:srgbClr val="800000"/>
                </a:solidFill>
              </a:rPr>
              <a:t> </a:t>
            </a:r>
          </a:p>
        </p:txBody>
      </p:sp>
      <p:sp>
        <p:nvSpPr>
          <p:cNvPr id="1048621" name="Content Placeholder 1048620"/>
          <p:cNvSpPr>
            <a:spLocks noGrp="1"/>
          </p:cNvSpPr>
          <p:nvPr>
            <p:ph idx="1"/>
          </p:nvPr>
        </p:nvSpPr>
        <p:spPr>
          <a:xfrm>
            <a:off x="628649" y="2506662"/>
            <a:ext cx="7886700" cy="4351338"/>
          </a:xfrm>
        </p:spPr>
        <p:txBody>
          <a:bodyPr>
            <a:normAutofit fontScale="64286" lnSpcReduction="20000"/>
          </a:bodyPr>
          <a:lstStyle/>
          <a:p>
            <a:r>
              <a:rPr lang="en-US">
                <a:solidFill>
                  <a:srgbClr val="FFFFFF"/>
                </a:solidFill>
              </a:rPr>
              <a:t>              </a:t>
            </a:r>
          </a:p>
          <a:p>
            <a:endParaRPr lang="en-US">
              <a:solidFill>
                <a:srgbClr val="FFFFFF"/>
              </a:solidFill>
            </a:endParaRPr>
          </a:p>
          <a:p>
            <a:endParaRPr lang="en-US">
              <a:solidFill>
                <a:srgbClr val="FFFFFF"/>
              </a:solidFill>
            </a:endParaRPr>
          </a:p>
          <a:p>
            <a:endParaRPr lang="en-US">
              <a:solidFill>
                <a:srgbClr val="FFFFFF"/>
              </a:solidFill>
            </a:endParaRPr>
          </a:p>
          <a:p>
            <a:endParaRPr lang="en-US" sz="3400">
              <a:solidFill>
                <a:srgbClr val="FFFFFF"/>
              </a:solidFill>
            </a:endParaRPr>
          </a:p>
          <a:p>
            <a:endParaRPr lang="en-US" sz="3400">
              <a:solidFill>
                <a:srgbClr val="FFFFFF"/>
              </a:solidFill>
            </a:endParaRPr>
          </a:p>
          <a:p>
            <a:r>
              <a:rPr lang="en-US" sz="3400">
                <a:solidFill>
                  <a:srgbClr val="FFFFFF"/>
                </a:solidFill>
              </a:rPr>
              <a:t>                   Structure of electron gu</a:t>
            </a:r>
            <a:r>
              <a:rPr lang="en-US" sz="3700">
                <a:solidFill>
                  <a:srgbClr val="FFFFFF"/>
                </a:solidFill>
              </a:rPr>
              <a:t>n</a:t>
            </a:r>
          </a:p>
          <a:p>
            <a:r>
              <a:rPr lang="en-US" sz="3700">
                <a:solidFill>
                  <a:srgbClr val="FFFFFF"/>
                </a:solidFill>
              </a:rPr>
              <a:t>इसमें टंगस्टन का तंतु f होता है जिसमें धारा प्रवाहित करके थोरियम ऑक्साइड लिपिक टंगस्टन को अप्रत्यक्ष रूप से गर्म किया जाता है कैथोड C  से इलेक्ट्रॉनों आयनिक का उत्सर्जन होता है कैथोड C,  चारों ओर से एक सिलेंडर G द्वारा घिरा रहता है जिसे ग्रिड कहते हैं।</a:t>
            </a:r>
          </a:p>
          <a:p>
            <a:endParaRPr lang="en-US" sz="3700">
              <a:solidFill>
                <a:srgbClr val="FFFFFF"/>
              </a:solidFill>
            </a:endParaRPr>
          </a:p>
          <a:p>
            <a:endParaRPr lang="en-US" sz="3700">
              <a:solidFill>
                <a:srgbClr val="FFFFFF"/>
              </a:solidFill>
            </a:endParaRPr>
          </a:p>
        </p:txBody>
      </p:sp>
      <p:pic>
        <p:nvPicPr>
          <p:cNvPr id="2097155" name="Picture 2097154"/>
          <p:cNvPicPr>
            <a:picLocks/>
          </p:cNvPicPr>
          <p:nvPr/>
        </p:nvPicPr>
        <p:blipFill>
          <a:blip r:embed="rId2"/>
          <a:srcRect l="11154" t="62400" r="4511" b="24181"/>
          <a:stretch>
            <a:fillRect/>
          </a:stretch>
        </p:blipFill>
        <p:spPr>
          <a:xfrm>
            <a:off x="944588" y="2612043"/>
            <a:ext cx="8268930" cy="17501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097161" name="Picture 2097160"/>
          <p:cNvPicPr>
            <a:picLocks/>
          </p:cNvPicPr>
          <p:nvPr/>
        </p:nvPicPr>
        <p:blipFill>
          <a:blip r:embed="rId2"/>
          <a:srcRect t="26332" r="8194" b="61701"/>
          <a:stretch>
            <a:fillRect/>
          </a:stretch>
        </p:blipFill>
        <p:spPr>
          <a:xfrm rot="21499320">
            <a:off x="200529" y="862261"/>
            <a:ext cx="8808446" cy="51436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561</Words>
  <Application>WPS Office</Application>
  <PresentationFormat>On-screen Show (4:3)</PresentationFormat>
  <Paragraphs>45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Name - Madhuri Sahu Class- BSc first year (maths) Govt.Navin College Gurur Date – 29.05.2021</vt:lpstr>
      <vt:lpstr>Physics presentation </vt:lpstr>
      <vt:lpstr>कैथोड किरण कंपनदर्शी (Cathode Ray Oscilloscope)</vt:lpstr>
      <vt:lpstr>कैथोड किरण कंपनदर्शी का ब्लॉक आरेख:- </vt:lpstr>
      <vt:lpstr>Slide 5</vt:lpstr>
      <vt:lpstr>(1) कैथोड किरण नली:- यह शंकवाकर नली होती है जिसमें 10^-5 या 10^-6 मिली के क्रम का निर्वात रहता है ।     </vt:lpstr>
      <vt:lpstr>कैथोड किरण नली</vt:lpstr>
      <vt:lpstr>(i)Electron gun:-  इलेक्ट्रोन गन कैथोड किरण नली का वह भाग है जिससे एक पतला और तीव्र गामी इलेक्ट्रॉन पुंज प्राप्त किया जाता है।   </vt:lpstr>
      <vt:lpstr>Slide 9</vt:lpstr>
      <vt:lpstr>(i) विक्षेपन प्लेटे (Diflecting plates):- </vt:lpstr>
      <vt:lpstr>(iii) प्रतिदिप्तिशील पर्दा :-</vt:lpstr>
      <vt:lpstr>(2) प्रसर्प जनित्र (sweep generator):- </vt:lpstr>
      <vt:lpstr>  (3)अन्य अव्यवी परिपथ (Other components voltage):- </vt:lpstr>
      <vt:lpstr>कार्यविधि :- </vt:lpstr>
      <vt:lpstr>Application of CRO  </vt:lpstr>
      <vt:lpstr> CRO की सुग्राहिता :-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 Madhuri Sahu Class- BSc first year (maths) Govt.Navin College Gurur</dc:title>
  <dc:creator>vivo 1906</dc:creator>
  <cp:lastModifiedBy>GOVT.NAVEEN CO.GURUR</cp:lastModifiedBy>
  <cp:revision>2</cp:revision>
  <dcterms:created xsi:type="dcterms:W3CDTF">2015-05-08T06:30:45Z</dcterms:created>
  <dcterms:modified xsi:type="dcterms:W3CDTF">2021-11-30T06:07:10Z</dcterms:modified>
</cp:coreProperties>
</file>